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9" r:id="rId2"/>
    <p:sldId id="267" r:id="rId3"/>
    <p:sldId id="260" r:id="rId4"/>
    <p:sldId id="270" r:id="rId5"/>
    <p:sldId id="261" r:id="rId6"/>
    <p:sldId id="274" r:id="rId7"/>
    <p:sldId id="264" r:id="rId8"/>
    <p:sldId id="278" r:id="rId9"/>
    <p:sldId id="269" r:id="rId10"/>
    <p:sldId id="271" r:id="rId11"/>
    <p:sldId id="276" r:id="rId12"/>
    <p:sldId id="277" r:id="rId13"/>
    <p:sldId id="275" r:id="rId14"/>
    <p:sldId id="272" r:id="rId15"/>
    <p:sldId id="273" r:id="rId1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77777"/>
    <a:srgbClr val="4279CA"/>
    <a:srgbClr val="CC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086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041B193-4B53-4F32-8B6E-031DE1B49AD7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018D39C-7B6C-4DC1-837F-CADB6A940FA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39693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85720" y="3714752"/>
              <a:ext cx="8572560" cy="142876"/>
            </a:xfrm>
            <a:prstGeom prst="rect">
              <a:avLst/>
            </a:prstGeom>
            <a:solidFill>
              <a:srgbClr val="4279C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 descr="Logo_AK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595" y="471152"/>
              <a:ext cx="4786347" cy="193026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7290" y="2857496"/>
            <a:ext cx="7500958" cy="742954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29066"/>
            <a:ext cx="6400800" cy="17097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 dirty="0"/>
          </a:p>
        </p:txBody>
      </p:sp>
      <p:pic>
        <p:nvPicPr>
          <p:cNvPr id="12" name="Picture 11" descr="Logo_AK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09354" y="5915870"/>
            <a:ext cx="2197324" cy="8861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F45A-23EA-4D00-AC73-D2243D41D373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B51FD-1F95-451B-9A58-4ACAF3960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F45A-23EA-4D00-AC73-D2243D41D373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B51FD-1F95-451B-9A58-4ACAF3960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F45A-23EA-4D00-AC73-D2243D41D373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B51FD-1F95-451B-9A58-4ACAF3960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F45A-23EA-4D00-AC73-D2243D41D373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B51FD-1F95-451B-9A58-4ACAF3960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F45A-23EA-4D00-AC73-D2243D41D373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B51FD-1F95-451B-9A58-4ACAF3960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F45A-23EA-4D00-AC73-D2243D41D373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B51FD-1F95-451B-9A58-4ACAF39603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0100" y="332656"/>
            <a:ext cx="7398668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FF45A-23EA-4D00-AC73-D2243D41D373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64116" y="63611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B51FD-1F95-451B-9A58-4ACAF39603D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57158" y="1071546"/>
            <a:ext cx="8572560" cy="71438"/>
          </a:xfrm>
          <a:prstGeom prst="rect">
            <a:avLst/>
          </a:prstGeom>
          <a:solidFill>
            <a:srgbClr val="4279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 descr="Logo_AK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09354" y="5915870"/>
            <a:ext cx="2197324" cy="886147"/>
          </a:xfrm>
          <a:prstGeom prst="rect">
            <a:avLst/>
          </a:prstGeom>
        </p:spPr>
      </p:pic>
      <p:grpSp>
        <p:nvGrpSpPr>
          <p:cNvPr id="20" name="Group 8"/>
          <p:cNvGrpSpPr>
            <a:grpSpLocks/>
          </p:cNvGrpSpPr>
          <p:nvPr/>
        </p:nvGrpSpPr>
        <p:grpSpPr bwMode="auto">
          <a:xfrm>
            <a:off x="375819" y="525445"/>
            <a:ext cx="493713" cy="403225"/>
            <a:chOff x="3296" y="1352"/>
            <a:chExt cx="411" cy="321"/>
          </a:xfrm>
          <a:solidFill>
            <a:schemeClr val="accent1">
              <a:lumMod val="75000"/>
            </a:schemeClr>
          </a:solidFill>
        </p:grpSpPr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3599" y="1548"/>
              <a:ext cx="61" cy="61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212" y="0"/>
                </a:cxn>
                <a:cxn ang="0">
                  <a:pos x="423" y="211"/>
                </a:cxn>
                <a:cxn ang="0">
                  <a:pos x="423" y="211"/>
                </a:cxn>
                <a:cxn ang="0">
                  <a:pos x="212" y="423"/>
                </a:cxn>
                <a:cxn ang="0">
                  <a:pos x="0" y="211"/>
                </a:cxn>
              </a:cxnLst>
              <a:rect l="0" t="0" r="r" b="b"/>
              <a:pathLst>
                <a:path w="423" h="423">
                  <a:moveTo>
                    <a:pt x="0" y="211"/>
                  </a:moveTo>
                  <a:cubicBezTo>
                    <a:pt x="0" y="94"/>
                    <a:pt x="95" y="0"/>
                    <a:pt x="212" y="0"/>
                  </a:cubicBezTo>
                  <a:cubicBezTo>
                    <a:pt x="329" y="0"/>
                    <a:pt x="423" y="94"/>
                    <a:pt x="423" y="211"/>
                  </a:cubicBezTo>
                  <a:cubicBezTo>
                    <a:pt x="423" y="211"/>
                    <a:pt x="423" y="211"/>
                    <a:pt x="423" y="211"/>
                  </a:cubicBezTo>
                  <a:cubicBezTo>
                    <a:pt x="423" y="328"/>
                    <a:pt x="329" y="423"/>
                    <a:pt x="212" y="423"/>
                  </a:cubicBezTo>
                  <a:cubicBezTo>
                    <a:pt x="95" y="423"/>
                    <a:pt x="0" y="328"/>
                    <a:pt x="0" y="21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3554" y="1614"/>
              <a:ext cx="61" cy="59"/>
            </a:xfrm>
            <a:custGeom>
              <a:avLst/>
              <a:gdLst/>
              <a:ahLst/>
              <a:cxnLst>
                <a:cxn ang="0">
                  <a:pos x="0" y="212"/>
                </a:cxn>
                <a:cxn ang="0">
                  <a:pos x="212" y="0"/>
                </a:cxn>
                <a:cxn ang="0">
                  <a:pos x="423" y="212"/>
                </a:cxn>
                <a:cxn ang="0">
                  <a:pos x="423" y="212"/>
                </a:cxn>
                <a:cxn ang="0">
                  <a:pos x="212" y="424"/>
                </a:cxn>
                <a:cxn ang="0">
                  <a:pos x="0" y="212"/>
                </a:cxn>
              </a:cxnLst>
              <a:rect l="0" t="0" r="r" b="b"/>
              <a:pathLst>
                <a:path w="423" h="424">
                  <a:moveTo>
                    <a:pt x="0" y="212"/>
                  </a:moveTo>
                  <a:cubicBezTo>
                    <a:pt x="0" y="95"/>
                    <a:pt x="95" y="0"/>
                    <a:pt x="212" y="0"/>
                  </a:cubicBezTo>
                  <a:cubicBezTo>
                    <a:pt x="329" y="0"/>
                    <a:pt x="423" y="95"/>
                    <a:pt x="423" y="212"/>
                  </a:cubicBezTo>
                  <a:cubicBezTo>
                    <a:pt x="423" y="212"/>
                    <a:pt x="423" y="212"/>
                    <a:pt x="423" y="212"/>
                  </a:cubicBezTo>
                  <a:cubicBezTo>
                    <a:pt x="423" y="329"/>
                    <a:pt x="329" y="424"/>
                    <a:pt x="212" y="424"/>
                  </a:cubicBezTo>
                  <a:cubicBezTo>
                    <a:pt x="95" y="424"/>
                    <a:pt x="0" y="329"/>
                    <a:pt x="0" y="212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599" y="1416"/>
              <a:ext cx="61" cy="61"/>
            </a:xfrm>
            <a:custGeom>
              <a:avLst/>
              <a:gdLst/>
              <a:ahLst/>
              <a:cxnLst>
                <a:cxn ang="0">
                  <a:pos x="0" y="212"/>
                </a:cxn>
                <a:cxn ang="0">
                  <a:pos x="212" y="0"/>
                </a:cxn>
                <a:cxn ang="0">
                  <a:pos x="423" y="212"/>
                </a:cxn>
                <a:cxn ang="0">
                  <a:pos x="423" y="212"/>
                </a:cxn>
                <a:cxn ang="0">
                  <a:pos x="212" y="423"/>
                </a:cxn>
                <a:cxn ang="0">
                  <a:pos x="0" y="212"/>
                </a:cxn>
              </a:cxnLst>
              <a:rect l="0" t="0" r="r" b="b"/>
              <a:pathLst>
                <a:path w="423" h="423">
                  <a:moveTo>
                    <a:pt x="0" y="212"/>
                  </a:moveTo>
                  <a:cubicBezTo>
                    <a:pt x="0" y="95"/>
                    <a:pt x="95" y="0"/>
                    <a:pt x="212" y="0"/>
                  </a:cubicBezTo>
                  <a:cubicBezTo>
                    <a:pt x="329" y="0"/>
                    <a:pt x="423" y="95"/>
                    <a:pt x="423" y="212"/>
                  </a:cubicBezTo>
                  <a:cubicBezTo>
                    <a:pt x="423" y="212"/>
                    <a:pt x="423" y="212"/>
                    <a:pt x="423" y="212"/>
                  </a:cubicBezTo>
                  <a:cubicBezTo>
                    <a:pt x="423" y="328"/>
                    <a:pt x="329" y="423"/>
                    <a:pt x="212" y="423"/>
                  </a:cubicBezTo>
                  <a:cubicBezTo>
                    <a:pt x="95" y="423"/>
                    <a:pt x="0" y="328"/>
                    <a:pt x="0" y="212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3554" y="1352"/>
              <a:ext cx="61" cy="59"/>
            </a:xfrm>
            <a:custGeom>
              <a:avLst/>
              <a:gdLst/>
              <a:ahLst/>
              <a:cxnLst>
                <a:cxn ang="0">
                  <a:pos x="0" y="212"/>
                </a:cxn>
                <a:cxn ang="0">
                  <a:pos x="212" y="0"/>
                </a:cxn>
                <a:cxn ang="0">
                  <a:pos x="423" y="212"/>
                </a:cxn>
                <a:cxn ang="0">
                  <a:pos x="423" y="212"/>
                </a:cxn>
                <a:cxn ang="0">
                  <a:pos x="212" y="423"/>
                </a:cxn>
                <a:cxn ang="0">
                  <a:pos x="0" y="212"/>
                </a:cxn>
              </a:cxnLst>
              <a:rect l="0" t="0" r="r" b="b"/>
              <a:pathLst>
                <a:path w="423" h="423">
                  <a:moveTo>
                    <a:pt x="0" y="212"/>
                  </a:moveTo>
                  <a:cubicBezTo>
                    <a:pt x="0" y="95"/>
                    <a:pt x="95" y="0"/>
                    <a:pt x="212" y="0"/>
                  </a:cubicBezTo>
                  <a:cubicBezTo>
                    <a:pt x="329" y="0"/>
                    <a:pt x="423" y="95"/>
                    <a:pt x="423" y="212"/>
                  </a:cubicBezTo>
                  <a:cubicBezTo>
                    <a:pt x="423" y="212"/>
                    <a:pt x="423" y="212"/>
                    <a:pt x="423" y="212"/>
                  </a:cubicBezTo>
                  <a:cubicBezTo>
                    <a:pt x="423" y="329"/>
                    <a:pt x="329" y="423"/>
                    <a:pt x="212" y="423"/>
                  </a:cubicBezTo>
                  <a:cubicBezTo>
                    <a:pt x="95" y="423"/>
                    <a:pt x="0" y="329"/>
                    <a:pt x="0" y="212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3296" y="1483"/>
              <a:ext cx="59" cy="58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212" y="0"/>
                </a:cxn>
                <a:cxn ang="0">
                  <a:pos x="423" y="211"/>
                </a:cxn>
                <a:cxn ang="0">
                  <a:pos x="423" y="211"/>
                </a:cxn>
                <a:cxn ang="0">
                  <a:pos x="212" y="423"/>
                </a:cxn>
                <a:cxn ang="0">
                  <a:pos x="0" y="211"/>
                </a:cxn>
              </a:cxnLst>
              <a:rect l="0" t="0" r="r" b="b"/>
              <a:pathLst>
                <a:path w="423" h="423">
                  <a:moveTo>
                    <a:pt x="0" y="211"/>
                  </a:moveTo>
                  <a:cubicBezTo>
                    <a:pt x="0" y="94"/>
                    <a:pt x="95" y="0"/>
                    <a:pt x="212" y="0"/>
                  </a:cubicBezTo>
                  <a:cubicBezTo>
                    <a:pt x="329" y="0"/>
                    <a:pt x="423" y="94"/>
                    <a:pt x="423" y="211"/>
                  </a:cubicBezTo>
                  <a:cubicBezTo>
                    <a:pt x="423" y="211"/>
                    <a:pt x="423" y="211"/>
                    <a:pt x="423" y="211"/>
                  </a:cubicBezTo>
                  <a:cubicBezTo>
                    <a:pt x="423" y="328"/>
                    <a:pt x="329" y="423"/>
                    <a:pt x="212" y="423"/>
                  </a:cubicBezTo>
                  <a:cubicBezTo>
                    <a:pt x="95" y="423"/>
                    <a:pt x="0" y="328"/>
                    <a:pt x="0" y="21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3385" y="1483"/>
              <a:ext cx="59" cy="58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212" y="0"/>
                </a:cxn>
                <a:cxn ang="0">
                  <a:pos x="424" y="211"/>
                </a:cxn>
                <a:cxn ang="0">
                  <a:pos x="424" y="211"/>
                </a:cxn>
                <a:cxn ang="0">
                  <a:pos x="212" y="423"/>
                </a:cxn>
                <a:cxn ang="0">
                  <a:pos x="0" y="211"/>
                </a:cxn>
              </a:cxnLst>
              <a:rect l="0" t="0" r="r" b="b"/>
              <a:pathLst>
                <a:path w="424" h="423">
                  <a:moveTo>
                    <a:pt x="0" y="211"/>
                  </a:moveTo>
                  <a:cubicBezTo>
                    <a:pt x="0" y="94"/>
                    <a:pt x="95" y="0"/>
                    <a:pt x="212" y="0"/>
                  </a:cubicBezTo>
                  <a:cubicBezTo>
                    <a:pt x="329" y="0"/>
                    <a:pt x="424" y="94"/>
                    <a:pt x="424" y="211"/>
                  </a:cubicBezTo>
                  <a:cubicBezTo>
                    <a:pt x="424" y="211"/>
                    <a:pt x="424" y="211"/>
                    <a:pt x="424" y="211"/>
                  </a:cubicBezTo>
                  <a:cubicBezTo>
                    <a:pt x="424" y="328"/>
                    <a:pt x="329" y="423"/>
                    <a:pt x="212" y="423"/>
                  </a:cubicBezTo>
                  <a:cubicBezTo>
                    <a:pt x="95" y="423"/>
                    <a:pt x="0" y="328"/>
                    <a:pt x="0" y="21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3470" y="1483"/>
              <a:ext cx="62" cy="58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212" y="0"/>
                </a:cxn>
                <a:cxn ang="0">
                  <a:pos x="424" y="211"/>
                </a:cxn>
                <a:cxn ang="0">
                  <a:pos x="424" y="211"/>
                </a:cxn>
                <a:cxn ang="0">
                  <a:pos x="212" y="423"/>
                </a:cxn>
                <a:cxn ang="0">
                  <a:pos x="0" y="211"/>
                </a:cxn>
              </a:cxnLst>
              <a:rect l="0" t="0" r="r" b="b"/>
              <a:pathLst>
                <a:path w="424" h="423">
                  <a:moveTo>
                    <a:pt x="0" y="211"/>
                  </a:moveTo>
                  <a:cubicBezTo>
                    <a:pt x="0" y="94"/>
                    <a:pt x="95" y="0"/>
                    <a:pt x="212" y="0"/>
                  </a:cubicBezTo>
                  <a:cubicBezTo>
                    <a:pt x="329" y="0"/>
                    <a:pt x="424" y="94"/>
                    <a:pt x="424" y="211"/>
                  </a:cubicBezTo>
                  <a:cubicBezTo>
                    <a:pt x="424" y="211"/>
                    <a:pt x="424" y="211"/>
                    <a:pt x="424" y="211"/>
                  </a:cubicBezTo>
                  <a:cubicBezTo>
                    <a:pt x="424" y="328"/>
                    <a:pt x="329" y="423"/>
                    <a:pt x="212" y="423"/>
                  </a:cubicBezTo>
                  <a:cubicBezTo>
                    <a:pt x="95" y="423"/>
                    <a:pt x="0" y="328"/>
                    <a:pt x="0" y="21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3559" y="1483"/>
              <a:ext cx="61" cy="58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212" y="0"/>
                </a:cxn>
                <a:cxn ang="0">
                  <a:pos x="424" y="211"/>
                </a:cxn>
                <a:cxn ang="0">
                  <a:pos x="424" y="211"/>
                </a:cxn>
                <a:cxn ang="0">
                  <a:pos x="212" y="423"/>
                </a:cxn>
                <a:cxn ang="0">
                  <a:pos x="0" y="211"/>
                </a:cxn>
              </a:cxnLst>
              <a:rect l="0" t="0" r="r" b="b"/>
              <a:pathLst>
                <a:path w="424" h="423">
                  <a:moveTo>
                    <a:pt x="0" y="211"/>
                  </a:moveTo>
                  <a:cubicBezTo>
                    <a:pt x="0" y="94"/>
                    <a:pt x="95" y="0"/>
                    <a:pt x="212" y="0"/>
                  </a:cubicBezTo>
                  <a:cubicBezTo>
                    <a:pt x="329" y="0"/>
                    <a:pt x="424" y="94"/>
                    <a:pt x="424" y="211"/>
                  </a:cubicBezTo>
                  <a:cubicBezTo>
                    <a:pt x="424" y="211"/>
                    <a:pt x="424" y="211"/>
                    <a:pt x="424" y="211"/>
                  </a:cubicBezTo>
                  <a:cubicBezTo>
                    <a:pt x="424" y="328"/>
                    <a:pt x="329" y="423"/>
                    <a:pt x="212" y="423"/>
                  </a:cubicBezTo>
                  <a:cubicBezTo>
                    <a:pt x="95" y="423"/>
                    <a:pt x="0" y="328"/>
                    <a:pt x="0" y="21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3648" y="1483"/>
              <a:ext cx="59" cy="58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211" y="0"/>
                </a:cxn>
                <a:cxn ang="0">
                  <a:pos x="423" y="211"/>
                </a:cxn>
                <a:cxn ang="0">
                  <a:pos x="423" y="211"/>
                </a:cxn>
                <a:cxn ang="0">
                  <a:pos x="211" y="423"/>
                </a:cxn>
                <a:cxn ang="0">
                  <a:pos x="0" y="211"/>
                </a:cxn>
              </a:cxnLst>
              <a:rect l="0" t="0" r="r" b="b"/>
              <a:pathLst>
                <a:path w="423" h="423">
                  <a:moveTo>
                    <a:pt x="0" y="211"/>
                  </a:moveTo>
                  <a:cubicBezTo>
                    <a:pt x="0" y="94"/>
                    <a:pt x="94" y="0"/>
                    <a:pt x="211" y="0"/>
                  </a:cubicBezTo>
                  <a:cubicBezTo>
                    <a:pt x="328" y="0"/>
                    <a:pt x="423" y="94"/>
                    <a:pt x="423" y="211"/>
                  </a:cubicBezTo>
                  <a:cubicBezTo>
                    <a:pt x="423" y="211"/>
                    <a:pt x="423" y="211"/>
                    <a:pt x="423" y="211"/>
                  </a:cubicBezTo>
                  <a:cubicBezTo>
                    <a:pt x="423" y="328"/>
                    <a:pt x="328" y="423"/>
                    <a:pt x="211" y="423"/>
                  </a:cubicBezTo>
                  <a:cubicBezTo>
                    <a:pt x="94" y="423"/>
                    <a:pt x="0" y="328"/>
                    <a:pt x="0" y="211"/>
                  </a:cubicBezTo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Wert_Interne_Kommunikation_HR-Today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Protokoll_FokusMAZ_20101214.pdf" TargetMode="External"/><Relationship Id="rId7" Type="http://schemas.openxmlformats.org/officeDocument/2006/relationships/image" Target="../media/image6.png"/><Relationship Id="rId2" Type="http://schemas.openxmlformats.org/officeDocument/2006/relationships/hyperlink" Target="Protokoll_AK_20101012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MT_Ralf_Tatto_Auszug_MAZ.pdf" TargetMode="External"/><Relationship Id="rId4" Type="http://schemas.openxmlformats.org/officeDocument/2006/relationships/hyperlink" Target="ProfiTREFF%20am%2025_08_2010.pdf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CIO_Facebook-Prinzip%20_ins%20_B&#252;ro.pdf" TargetMode="External"/><Relationship Id="rId7" Type="http://schemas.openxmlformats.org/officeDocument/2006/relationships/image" Target="../media/image8.png"/><Relationship Id="rId2" Type="http://schemas.openxmlformats.org/officeDocument/2006/relationships/hyperlink" Target="Protokoll_AK_2011030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ase_Studies/Interne%20Kommunikation%20bei%20Microsoft%20&#214;sterreich.pdf" TargetMode="External"/><Relationship Id="rId5" Type="http://schemas.openxmlformats.org/officeDocument/2006/relationships/hyperlink" Target="Case_Studies/IBM_Workplace_on_demand.pdf" TargetMode="External"/><Relationship Id="rId4" Type="http://schemas.openxmlformats.org/officeDocument/2006/relationships/hyperlink" Target="Nachlese_PR_Tag_2010_Int_Komm.pdf" TargetMode="External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Protokoll_AK_Evaluierung_20110518.pdf" TargetMode="External"/><Relationship Id="rId7" Type="http://schemas.openxmlformats.org/officeDocument/2006/relationships/hyperlink" Target="Sieben%20Phasen%20der%20Veraenderung%20und%20ihre%20Gefuehle.pdf" TargetMode="External"/><Relationship Id="rId2" Type="http://schemas.openxmlformats.org/officeDocument/2006/relationships/hyperlink" Target="Protokoll_AK_20100302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Protokoll_AK_20110615_Change_Management.pdf" TargetMode="External"/><Relationship Id="rId5" Type="http://schemas.openxmlformats.org/officeDocument/2006/relationships/hyperlink" Target="Toolbox_InterneKomm.pdf" TargetMode="External"/><Relationship Id="rId4" Type="http://schemas.openxmlformats.org/officeDocument/2006/relationships/hyperlink" Target="Grundmodell%20Kommunikations-Controlling.pdf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Case_Studies/Komm-Struktur%20BMLVS.pdf" TargetMode="External"/><Relationship Id="rId3" Type="http://schemas.openxmlformats.org/officeDocument/2006/relationships/hyperlink" Target="Case_Studies/PR%20Staatspreis%202009%20Otis%20interne%20Kommunikation%20Best%20Practice.pdf" TargetMode="External"/><Relationship Id="rId7" Type="http://schemas.openxmlformats.org/officeDocument/2006/relationships/hyperlink" Target="Case_Studies/Interne%20Kommunikation%20bei%20Microsoft%20&#214;sterreich.pdf" TargetMode="External"/><Relationship Id="rId2" Type="http://schemas.openxmlformats.org/officeDocument/2006/relationships/hyperlink" Target="Case_Studies/E_MOTION_ERSTE_Bank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ase_Studies/IBM_Workplace_on_demand.pdf" TargetMode="External"/><Relationship Id="rId5" Type="http://schemas.openxmlformats.org/officeDocument/2006/relationships/hyperlink" Target="Case_Studies/Vorlage%20Artikel%20f&#252;r%20Zeitschrift%20Heeressport.pdf" TargetMode="External"/><Relationship Id="rId4" Type="http://schemas.openxmlformats.org/officeDocument/2006/relationships/hyperlink" Target="Case_Studies/RelaunchMAZ_Frequentis.pdf" TargetMode="External"/><Relationship Id="rId9" Type="http://schemas.openxmlformats.org/officeDocument/2006/relationships/hyperlink" Target="Case_Studies/Org_Struktur_Wr.Stadtwerke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Interne_Komm_prmagazin_Szyszka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Protokoll_AK_20091124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Protokoll_AK_20100504.pdf" TargetMode="External"/><Relationship Id="rId2" Type="http://schemas.openxmlformats.org/officeDocument/2006/relationships/hyperlink" Target="Protokoll_AK_20091124.pdf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Protokoll_AK_20100127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Stellenbeschr_IntPR_AK_20100616.pdf" TargetMode="External"/><Relationship Id="rId2" Type="http://schemas.openxmlformats.org/officeDocument/2006/relationships/hyperlink" Target="Organisationsformen_AK_20110414.pdf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Case_Studies/Org_Struktur_Wr.Stadtwerke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3046086"/>
            <a:ext cx="8424936" cy="742954"/>
          </a:xfrm>
        </p:spPr>
        <p:txBody>
          <a:bodyPr>
            <a:normAutofit fontScale="90000"/>
          </a:bodyPr>
          <a:lstStyle/>
          <a:p>
            <a:pPr algn="r"/>
            <a:r>
              <a:rPr lang="en-GB" dirty="0" smtClean="0"/>
              <a:t>Impulse, </a:t>
            </a:r>
            <a:r>
              <a:rPr lang="en-GB" dirty="0" err="1" smtClean="0"/>
              <a:t>Ideen</a:t>
            </a:r>
            <a:r>
              <a:rPr lang="en-GB" dirty="0" smtClean="0"/>
              <a:t> &amp; </a:t>
            </a:r>
            <a:r>
              <a:rPr lang="en-GB" dirty="0" err="1" smtClean="0"/>
              <a:t>Erfolgsfaktoren</a:t>
            </a:r>
            <a:r>
              <a:rPr lang="en-GB" dirty="0" smtClean="0"/>
              <a:t> </a:t>
            </a:r>
            <a:r>
              <a:rPr lang="en-GB" dirty="0" err="1" smtClean="0"/>
              <a:t>für</a:t>
            </a:r>
            <a:r>
              <a:rPr lang="en-GB" dirty="0" smtClean="0"/>
              <a:t> die “Interne PR”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27584" y="4095530"/>
            <a:ext cx="6400800" cy="1709734"/>
          </a:xfrm>
        </p:spPr>
        <p:txBody>
          <a:bodyPr/>
          <a:lstStyle/>
          <a:p>
            <a:r>
              <a:rPr lang="de-AT" dirty="0" smtClean="0">
                <a:solidFill>
                  <a:srgbClr val="777777"/>
                </a:solidFill>
              </a:rPr>
              <a:t>Dokumentation der Ergebnisse aus dem Arbeitskreis “Interne Kommunikation” 09/2009 – 09/2011</a:t>
            </a:r>
          </a:p>
          <a:p>
            <a:endParaRPr lang="de-AT" dirty="0" smtClean="0">
              <a:solidFill>
                <a:srgbClr val="777777"/>
              </a:solidFill>
            </a:endParaRPr>
          </a:p>
          <a:p>
            <a:r>
              <a:rPr lang="de-AT" dirty="0" smtClean="0">
                <a:solidFill>
                  <a:srgbClr val="777777"/>
                </a:solidFill>
              </a:rPr>
              <a:t>Zusammenfassung  Brigitte Gschiegl / Leiterin AK</a:t>
            </a:r>
            <a:endParaRPr lang="de-AT" dirty="0">
              <a:solidFill>
                <a:srgbClr val="7777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Teil II: Praktisches &amp; </a:t>
            </a:r>
            <a:r>
              <a:rPr lang="en-GB" smtClean="0"/>
              <a:t>Angewandtes</a:t>
            </a:r>
            <a:endParaRPr lang="de-AT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3528391"/>
          </a:xfrm>
        </p:spPr>
        <p:txBody>
          <a:bodyPr>
            <a:normAutofit/>
          </a:bodyPr>
          <a:lstStyle/>
          <a:p>
            <a:r>
              <a:rPr lang="en-GB" dirty="0" smtClean="0"/>
              <a:t>Die “Top 3” </a:t>
            </a:r>
            <a:r>
              <a:rPr lang="en-GB" dirty="0" err="1" smtClean="0"/>
              <a:t>Kommunikationsinstrumente</a:t>
            </a:r>
            <a:r>
              <a:rPr lang="en-GB" dirty="0" smtClean="0"/>
              <a:t> in </a:t>
            </a:r>
            <a:r>
              <a:rPr lang="en-GB" dirty="0" err="1" smtClean="0"/>
              <a:t>der</a:t>
            </a:r>
            <a:r>
              <a:rPr lang="en-GB" dirty="0" smtClean="0"/>
              <a:t> </a:t>
            </a:r>
            <a:r>
              <a:rPr lang="en-GB" dirty="0" err="1" smtClean="0"/>
              <a:t>Internen</a:t>
            </a:r>
            <a:r>
              <a:rPr lang="en-GB" dirty="0" smtClean="0"/>
              <a:t> PR</a:t>
            </a:r>
          </a:p>
          <a:p>
            <a:pPr lvl="1"/>
            <a:r>
              <a:rPr lang="de-AT" dirty="0" smtClean="0"/>
              <a:t>Mitarbeiterzeitschrift</a:t>
            </a:r>
          </a:p>
          <a:p>
            <a:pPr lvl="1"/>
            <a:r>
              <a:rPr lang="de-AT" dirty="0" smtClean="0"/>
              <a:t>Intranet </a:t>
            </a:r>
          </a:p>
          <a:p>
            <a:pPr lvl="1"/>
            <a:r>
              <a:rPr lang="de-AT" dirty="0" smtClean="0"/>
              <a:t>Mitarbeiterevents</a:t>
            </a:r>
            <a:endParaRPr lang="en-GB" dirty="0" smtClean="0"/>
          </a:p>
          <a:p>
            <a:pPr lvl="1">
              <a:buNone/>
            </a:pPr>
            <a:endParaRPr lang="de-AT" dirty="0" smtClean="0"/>
          </a:p>
          <a:p>
            <a:pPr lvl="2"/>
            <a:r>
              <a:rPr lang="de-AT" dirty="0" smtClean="0"/>
              <a:t>siehe auch </a:t>
            </a:r>
            <a:r>
              <a:rPr lang="de-AT" dirty="0" smtClean="0">
                <a:hlinkClick r:id="rId2" action="ppaction://hlinkfile"/>
              </a:rPr>
              <a:t>Artikel aus </a:t>
            </a:r>
            <a:r>
              <a:rPr lang="de-AT" dirty="0" err="1" smtClean="0">
                <a:hlinkClick r:id="rId2" action="ppaction://hlinkfile"/>
              </a:rPr>
              <a:t>HR-Today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210446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Teil</a:t>
            </a:r>
            <a:r>
              <a:rPr lang="en-GB" dirty="0"/>
              <a:t> II: </a:t>
            </a:r>
            <a:r>
              <a:rPr lang="en-GB" dirty="0" err="1" smtClean="0"/>
              <a:t>Mitarbeiterzeitung</a:t>
            </a:r>
            <a:endParaRPr lang="de-AT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90872" y="4509120"/>
            <a:ext cx="8229600" cy="2016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AT" dirty="0" smtClean="0"/>
              <a:t>	</a:t>
            </a:r>
            <a:r>
              <a:rPr lang="de-AT" sz="2400" dirty="0" smtClean="0"/>
              <a:t>Details nachzulesen im</a:t>
            </a:r>
          </a:p>
          <a:p>
            <a:pPr lvl="1"/>
            <a:r>
              <a:rPr lang="de-AT" sz="2000" dirty="0" smtClean="0">
                <a:hlinkClick r:id="rId2" action="ppaction://hlinkfile"/>
              </a:rPr>
              <a:t>Protokoll AK 12.10.2010</a:t>
            </a:r>
            <a:endParaRPr lang="de-AT" sz="2000" dirty="0" smtClean="0"/>
          </a:p>
          <a:p>
            <a:pPr lvl="1"/>
            <a:r>
              <a:rPr lang="de-AT" sz="2000" dirty="0" smtClean="0">
                <a:hlinkClick r:id="rId3" action="ppaction://hlinkfile"/>
              </a:rPr>
              <a:t>Protokoll AK 14.12.2010</a:t>
            </a:r>
            <a:endParaRPr lang="de-AT" sz="2000" dirty="0" smtClean="0"/>
          </a:p>
          <a:p>
            <a:pPr lvl="1"/>
            <a:r>
              <a:rPr lang="de-AT" sz="2000" dirty="0" smtClean="0"/>
              <a:t>Bericht vom </a:t>
            </a:r>
            <a:r>
              <a:rPr lang="de-AT" sz="2000" dirty="0" err="1" smtClean="0">
                <a:hlinkClick r:id="rId4" action="ppaction://hlinkfile"/>
              </a:rPr>
              <a:t>PRofi-Treff</a:t>
            </a:r>
            <a:r>
              <a:rPr lang="de-AT" sz="2000" dirty="0" smtClean="0"/>
              <a:t>  „MAZ“ (Daniela Eberle)</a:t>
            </a:r>
          </a:p>
          <a:p>
            <a:pPr lvl="1"/>
            <a:r>
              <a:rPr lang="de-AT" sz="2000" dirty="0" smtClean="0">
                <a:hlinkClick r:id="rId5" action="ppaction://hlinkfile"/>
              </a:rPr>
              <a:t>Auszug </a:t>
            </a:r>
            <a:r>
              <a:rPr lang="de-AT" sz="2000" dirty="0" smtClean="0"/>
              <a:t>Master Thesis Ralf Tatto</a:t>
            </a:r>
            <a:endParaRPr lang="en-GB" sz="2000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539552" y="4653136"/>
            <a:ext cx="357373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9" y="1340768"/>
            <a:ext cx="3240360" cy="23977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15045" y="1916832"/>
            <a:ext cx="3213139" cy="23762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2446266"/>
            <a:ext cx="3096344" cy="227887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0446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Teil</a:t>
            </a:r>
            <a:r>
              <a:rPr lang="en-GB" dirty="0"/>
              <a:t> II: </a:t>
            </a:r>
            <a:r>
              <a:rPr lang="en-GB" dirty="0" smtClean="0"/>
              <a:t>Intranet</a:t>
            </a:r>
            <a:endParaRPr lang="de-AT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46856" y="4293096"/>
            <a:ext cx="8229600" cy="20882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de-AT" dirty="0" smtClean="0"/>
              <a:t>	</a:t>
            </a:r>
            <a:r>
              <a:rPr lang="de-AT" sz="2100" dirty="0" smtClean="0"/>
              <a:t>Nachzulesen im</a:t>
            </a:r>
          </a:p>
          <a:p>
            <a:pPr lvl="1"/>
            <a:r>
              <a:rPr lang="de-AT" sz="2100" dirty="0" smtClean="0">
                <a:hlinkClick r:id="rId2" action="ppaction://hlinkfile"/>
              </a:rPr>
              <a:t>Protokoll AK 01.03.2011</a:t>
            </a:r>
            <a:endParaRPr lang="de-AT" sz="2100" dirty="0" smtClean="0"/>
          </a:p>
          <a:p>
            <a:pPr lvl="1">
              <a:buNone/>
            </a:pPr>
            <a:r>
              <a:rPr lang="de-AT" sz="2100" dirty="0" smtClean="0"/>
              <a:t>siehe außerdem</a:t>
            </a:r>
          </a:p>
          <a:p>
            <a:pPr marL="533400" lvl="1" indent="-165100">
              <a:buNone/>
            </a:pPr>
            <a:r>
              <a:rPr lang="de-AT" sz="2100" dirty="0" smtClean="0"/>
              <a:t>	- Fachartikel </a:t>
            </a:r>
            <a:r>
              <a:rPr lang="de-AT" sz="2100" dirty="0" err="1" smtClean="0">
                <a:hlinkClick r:id="rId3" action="ppaction://hlinkfile"/>
              </a:rPr>
              <a:t>Facebook-Prinzip</a:t>
            </a:r>
            <a:r>
              <a:rPr lang="de-AT" sz="2100" dirty="0" smtClean="0"/>
              <a:t> (Umgang mit Web 2.0</a:t>
            </a:r>
            <a:r>
              <a:rPr lang="de-AT" sz="2100" dirty="0" smtClean="0"/>
              <a:t>) </a:t>
            </a:r>
            <a:endParaRPr lang="de-AT" sz="2100" dirty="0" smtClean="0"/>
          </a:p>
          <a:p>
            <a:pPr marL="533400" lvl="1" indent="-165100">
              <a:buNone/>
            </a:pPr>
            <a:r>
              <a:rPr lang="de-AT" sz="2100" dirty="0" smtClean="0"/>
              <a:t>	</a:t>
            </a:r>
            <a:r>
              <a:rPr lang="de-AT" sz="2100" dirty="0" smtClean="0"/>
              <a:t>- </a:t>
            </a:r>
            <a:r>
              <a:rPr lang="de-AT" sz="2100" dirty="0" smtClean="0"/>
              <a:t>„Interne Kommunikation im freien Flug</a:t>
            </a:r>
            <a:r>
              <a:rPr lang="de-AT" sz="2100" dirty="0" smtClean="0"/>
              <a:t>“ / </a:t>
            </a:r>
            <a:r>
              <a:rPr lang="de-AT" sz="2100" dirty="0" smtClean="0">
                <a:hlinkClick r:id="rId4" action="ppaction://hlinkfile"/>
              </a:rPr>
              <a:t>Panel-Nachlese</a:t>
            </a:r>
            <a:r>
              <a:rPr lang="de-AT" sz="2100" dirty="0" smtClean="0"/>
              <a:t> PR-Tag 2010</a:t>
            </a:r>
            <a:endParaRPr lang="de-AT" sz="2100" dirty="0" smtClean="0"/>
          </a:p>
          <a:p>
            <a:pPr marL="533400" lvl="1" indent="-165100">
              <a:buNone/>
            </a:pPr>
            <a:r>
              <a:rPr lang="de-AT" sz="2100" dirty="0" smtClean="0"/>
              <a:t>	- </a:t>
            </a:r>
            <a:r>
              <a:rPr lang="de-AT" sz="2100" dirty="0" err="1" smtClean="0"/>
              <a:t>Case</a:t>
            </a:r>
            <a:r>
              <a:rPr lang="de-AT" sz="2100" dirty="0" smtClean="0"/>
              <a:t> </a:t>
            </a:r>
            <a:r>
              <a:rPr lang="de-AT" sz="2100" dirty="0" err="1" smtClean="0"/>
              <a:t>Studies</a:t>
            </a:r>
            <a:r>
              <a:rPr lang="de-AT" sz="2100" dirty="0" smtClean="0"/>
              <a:t> Intranet – </a:t>
            </a:r>
            <a:r>
              <a:rPr lang="de-AT" sz="2100" dirty="0" smtClean="0">
                <a:hlinkClick r:id="rId5" action="ppaction://hlinkfile"/>
              </a:rPr>
              <a:t>IBM</a:t>
            </a:r>
            <a:r>
              <a:rPr lang="de-AT" sz="2100" dirty="0" smtClean="0"/>
              <a:t>, </a:t>
            </a:r>
            <a:r>
              <a:rPr lang="de-AT" sz="2100" dirty="0" smtClean="0">
                <a:hlinkClick r:id="rId6" action="ppaction://hlinkfile"/>
              </a:rPr>
              <a:t>Microsoft</a:t>
            </a:r>
            <a:endParaRPr lang="de-AT" sz="2100" dirty="0" smtClean="0"/>
          </a:p>
          <a:p>
            <a:pPr lvl="1">
              <a:buNone/>
            </a:pPr>
            <a:endParaRPr lang="de-AT" sz="2000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408236" y="4377804"/>
            <a:ext cx="357373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1268760"/>
            <a:ext cx="3600400" cy="254511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1772816"/>
            <a:ext cx="3127252" cy="23762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33445" y="2564904"/>
            <a:ext cx="3031043" cy="22322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0446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Teil II: Praktisches &amp; </a:t>
            </a:r>
            <a:r>
              <a:rPr lang="en-GB" smtClean="0"/>
              <a:t>Angewandtes</a:t>
            </a:r>
            <a:endParaRPr lang="de-AT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50046960"/>
              </p:ext>
            </p:extLst>
          </p:nvPr>
        </p:nvGraphicFramePr>
        <p:xfrm>
          <a:off x="395536" y="1397000"/>
          <a:ext cx="8496944" cy="453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3982"/>
                <a:gridCol w="3082962"/>
              </a:tblGrid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Weitere Themen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Link/Dokument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Persönliche, schriftliche und elektronische Kommunikation</a:t>
                      </a:r>
                    </a:p>
                    <a:p>
                      <a:r>
                        <a:rPr lang="de-AT" dirty="0" smtClean="0"/>
                        <a:t>–  Einsatzgebiete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–  Vor</a:t>
                      </a:r>
                      <a:r>
                        <a:rPr lang="de-AT" baseline="0" dirty="0" smtClean="0"/>
                        <a:t>- und Nachteile</a:t>
                      </a:r>
                      <a:endParaRPr lang="de-AT" dirty="0" smtClean="0"/>
                    </a:p>
                    <a:p>
                      <a:endParaRPr lang="de-AT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de-AT" dirty="0" smtClean="0">
                          <a:hlinkClick r:id="rId2" action="ppaction://hlinkfile"/>
                        </a:rPr>
                        <a:t>Protokoll AK 02.03.2010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„Kommunikations</a:t>
                      </a:r>
                      <a:r>
                        <a:rPr lang="de-AT" baseline="0" dirty="0" smtClean="0"/>
                        <a:t>-</a:t>
                      </a:r>
                      <a:r>
                        <a:rPr lang="de-AT" dirty="0" smtClean="0"/>
                        <a:t>Controlling“</a:t>
                      </a:r>
                    </a:p>
                    <a:p>
                      <a:r>
                        <a:rPr lang="de-AT" dirty="0" smtClean="0"/>
                        <a:t>Wertschöpfung und Erfolgskontrolle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de-AT" dirty="0" smtClean="0">
                          <a:hlinkClick r:id="rId3" action="ppaction://hlinkfile"/>
                        </a:rPr>
                        <a:t>Protokoll AK 18.05.2011</a:t>
                      </a:r>
                      <a:endParaRPr lang="de-AT" dirty="0" smtClean="0"/>
                    </a:p>
                    <a:p>
                      <a:pPr marL="177800" indent="-17780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de-AT" dirty="0" smtClean="0">
                          <a:hlinkClick r:id="rId4" action="ppaction://hlinkfile"/>
                        </a:rPr>
                        <a:t>Grundmodell </a:t>
                      </a:r>
                      <a:r>
                        <a:rPr lang="de-AT" dirty="0" err="1" smtClean="0"/>
                        <a:t>Komm.Controlling</a:t>
                      </a:r>
                      <a:endParaRPr lang="de-AT" dirty="0" smtClean="0"/>
                    </a:p>
                    <a:p>
                      <a:pPr marL="177800" indent="-17780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de-AT" dirty="0" smtClean="0">
                          <a:hlinkClick r:id="rId5" action="ppaction://hlinkfile"/>
                        </a:rPr>
                        <a:t>Toolbox Controlling</a:t>
                      </a:r>
                      <a:r>
                        <a:rPr lang="de-AT" baseline="0" dirty="0" smtClean="0">
                          <a:hlinkClick r:id="rId5" action="ppaction://hlinkfile"/>
                        </a:rPr>
                        <a:t> </a:t>
                      </a:r>
                      <a:r>
                        <a:rPr lang="de-AT" baseline="0" dirty="0" err="1" smtClean="0"/>
                        <a:t>Int.PR</a:t>
                      </a:r>
                      <a:endParaRPr lang="de-AT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Change Management</a:t>
                      </a:r>
                    </a:p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de-AT" dirty="0" smtClean="0">
                          <a:hlinkClick r:id="rId6" action="ppaction://hlinkfile"/>
                        </a:rPr>
                        <a:t>Protokoll AK 15.06.2011</a:t>
                      </a:r>
                      <a:endParaRPr lang="de-AT" dirty="0" smtClean="0"/>
                    </a:p>
                    <a:p>
                      <a:pPr marL="177800" indent="-177800"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de-AT" dirty="0" smtClean="0">
                          <a:hlinkClick r:id="rId7" action="ppaction://hlinkfile"/>
                        </a:rPr>
                        <a:t>Sieben Phasen </a:t>
                      </a:r>
                      <a:r>
                        <a:rPr lang="de-AT" dirty="0" smtClean="0"/>
                        <a:t>der</a:t>
                      </a:r>
                      <a:r>
                        <a:rPr lang="de-AT" baseline="0" dirty="0" smtClean="0"/>
                        <a:t> Veränderung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0446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Teil </a:t>
            </a:r>
            <a:r>
              <a:rPr lang="en-GB" smtClean="0"/>
              <a:t>III</a:t>
            </a:r>
            <a:r>
              <a:rPr lang="en-GB"/>
              <a:t>: </a:t>
            </a:r>
            <a:r>
              <a:rPr lang="en-GB" smtClean="0"/>
              <a:t>Case Studies</a:t>
            </a:r>
            <a:endParaRPr lang="de-AT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61165446"/>
              </p:ext>
            </p:extLst>
          </p:nvPr>
        </p:nvGraphicFramePr>
        <p:xfrm>
          <a:off x="395536" y="1268760"/>
          <a:ext cx="8496944" cy="4623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024"/>
                <a:gridCol w="373492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dirty="0" smtClean="0"/>
                        <a:t>Thema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dirty="0" smtClean="0"/>
                        <a:t>Ansprechperson</a:t>
                      </a:r>
                      <a:r>
                        <a:rPr lang="de-AT" baseline="0" dirty="0" smtClean="0"/>
                        <a:t> *)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Veränderungskommunikation</a:t>
                      </a:r>
                      <a:r>
                        <a:rPr lang="de-AT" baseline="0" dirty="0" smtClean="0"/>
                        <a:t> </a:t>
                      </a:r>
                      <a:br>
                        <a:rPr lang="de-AT" baseline="0" dirty="0" smtClean="0"/>
                      </a:br>
                      <a:r>
                        <a:rPr lang="de-AT" baseline="0" dirty="0" smtClean="0"/>
                        <a:t>Erste Bank / Erste Holding </a:t>
                      </a:r>
                      <a:r>
                        <a:rPr lang="de-AT" dirty="0" smtClean="0"/>
                        <a:t>–</a:t>
                      </a:r>
                      <a:r>
                        <a:rPr lang="de-AT" baseline="0" dirty="0" smtClean="0"/>
                        <a:t> </a:t>
                      </a:r>
                      <a:r>
                        <a:rPr lang="de-AT" baseline="0" dirty="0" err="1" smtClean="0">
                          <a:hlinkClick r:id="rId2" action="ppaction://hlinkfile"/>
                        </a:rPr>
                        <a:t>E_Motion</a:t>
                      </a:r>
                      <a:r>
                        <a:rPr lang="de-AT" baseline="0" dirty="0" smtClean="0">
                          <a:hlinkClick r:id="rId2" action="ppaction://hlinkfile"/>
                        </a:rPr>
                        <a:t> Day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smtClean="0"/>
                        <a:t>Peter N. Thier, Erste Bank</a:t>
                      </a:r>
                      <a:endParaRPr lang="de-A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dirty="0" smtClean="0"/>
                        <a:t>„</a:t>
                      </a:r>
                      <a:r>
                        <a:rPr lang="de-AT" dirty="0" smtClean="0">
                          <a:hlinkClick r:id="rId3" action="ppaction://hlinkfile"/>
                        </a:rPr>
                        <a:t>Wir sind OTIS</a:t>
                      </a:r>
                      <a:r>
                        <a:rPr lang="de-AT" dirty="0" smtClean="0"/>
                        <a:t>“ / interne</a:t>
                      </a:r>
                      <a:r>
                        <a:rPr lang="de-AT" baseline="0" dirty="0" smtClean="0"/>
                        <a:t> Kommunikation in schwierigen Zeiten; </a:t>
                      </a:r>
                      <a:r>
                        <a:rPr lang="de-AT" dirty="0" smtClean="0"/>
                        <a:t>Einreichung Staatspreis 2009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err="1" smtClean="0"/>
                        <a:t>Ricki</a:t>
                      </a:r>
                      <a:r>
                        <a:rPr lang="de-AT" dirty="0" smtClean="0"/>
                        <a:t> Strick, Prima Public Relations 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dirty="0" err="1" smtClean="0">
                          <a:hlinkClick r:id="rId4" action="ppaction://hlinkfile"/>
                        </a:rPr>
                        <a:t>Relaunch</a:t>
                      </a:r>
                      <a:r>
                        <a:rPr lang="de-AT" baseline="0" dirty="0" smtClean="0">
                          <a:hlinkClick r:id="rId4" action="ppaction://hlinkfile"/>
                        </a:rPr>
                        <a:t> Mitarbeiterzeitung </a:t>
                      </a:r>
                      <a:r>
                        <a:rPr lang="de-AT" baseline="0" dirty="0" smtClean="0"/>
                        <a:t>Frequentis 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dirty="0" smtClean="0"/>
                        <a:t>Brigitte</a:t>
                      </a:r>
                      <a:r>
                        <a:rPr lang="de-AT" baseline="0" dirty="0" smtClean="0"/>
                        <a:t> Gschiegl, </a:t>
                      </a:r>
                      <a:r>
                        <a:rPr lang="de-AT" baseline="0" dirty="0" smtClean="0"/>
                        <a:t>Frequentis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dirty="0" smtClean="0">
                          <a:hlinkClick r:id="rId5" action="ppaction://hlinkfile"/>
                        </a:rPr>
                        <a:t>Richtlinien</a:t>
                      </a:r>
                      <a:r>
                        <a:rPr lang="de-AT" baseline="0" dirty="0" smtClean="0">
                          <a:hlinkClick r:id="rId5" action="ppaction://hlinkfile"/>
                        </a:rPr>
                        <a:t> </a:t>
                      </a:r>
                      <a:r>
                        <a:rPr lang="de-AT" dirty="0" smtClean="0">
                          <a:hlinkClick r:id="rId5" action="ppaction://hlinkfile"/>
                        </a:rPr>
                        <a:t>Artikelerstellung </a:t>
                      </a:r>
                      <a:r>
                        <a:rPr lang="de-AT" dirty="0" smtClean="0"/>
                        <a:t>– Heeressportmagazin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Ralf-Martin</a:t>
                      </a:r>
                      <a:r>
                        <a:rPr lang="de-AT" baseline="0" dirty="0" smtClean="0"/>
                        <a:t> </a:t>
                      </a:r>
                      <a:r>
                        <a:rPr lang="de-AT" baseline="0" dirty="0" err="1" smtClean="0"/>
                        <a:t>Tatto</a:t>
                      </a:r>
                      <a:r>
                        <a:rPr lang="de-AT" baseline="0" dirty="0" smtClean="0"/>
                        <a:t>, BMLVS</a:t>
                      </a:r>
                      <a:endParaRPr lang="de-AT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dirty="0" smtClean="0">
                          <a:hlinkClick r:id="rId6" action="ppaction://hlinkfile"/>
                        </a:rPr>
                        <a:t>Personalisiertes Unternehmensintranet </a:t>
                      </a:r>
                      <a:r>
                        <a:rPr lang="de-AT" dirty="0" smtClean="0"/>
                        <a:t>bei der IBM – </a:t>
                      </a:r>
                      <a:r>
                        <a:rPr lang="de-AT" dirty="0" smtClean="0"/>
                        <a:t>„</a:t>
                      </a:r>
                      <a:r>
                        <a:rPr lang="de-AT" baseline="0" dirty="0" smtClean="0"/>
                        <a:t>On </a:t>
                      </a:r>
                      <a:r>
                        <a:rPr lang="de-AT" baseline="0" dirty="0" err="1" smtClean="0"/>
                        <a:t>Demand</a:t>
                      </a:r>
                      <a:r>
                        <a:rPr lang="de-AT" baseline="0" dirty="0" smtClean="0"/>
                        <a:t> </a:t>
                      </a:r>
                      <a:r>
                        <a:rPr lang="de-AT" dirty="0" err="1" smtClean="0"/>
                        <a:t>Workplac</a:t>
                      </a:r>
                      <a:r>
                        <a:rPr lang="de-AT" baseline="0" dirty="0" err="1" smtClean="0"/>
                        <a:t>e</a:t>
                      </a:r>
                      <a:r>
                        <a:rPr lang="de-AT" baseline="0" dirty="0" smtClean="0"/>
                        <a:t>“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dirty="0" smtClean="0"/>
                        <a:t>Michaela Hudi, IBM Österreich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dirty="0" smtClean="0">
                          <a:hlinkClick r:id="rId7" action="ppaction://hlinkfile"/>
                        </a:rPr>
                        <a:t>Interne Kommunikation </a:t>
                      </a:r>
                      <a:r>
                        <a:rPr lang="de-AT" dirty="0" smtClean="0"/>
                        <a:t>bei Microsoft Österreich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dirty="0" smtClean="0"/>
                        <a:t>Thomas Lutz, Microsoft Österreich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dirty="0" smtClean="0">
                          <a:hlinkClick r:id="rId8" action="ppaction://hlinkfile"/>
                        </a:rPr>
                        <a:t>Interne</a:t>
                      </a:r>
                      <a:r>
                        <a:rPr lang="de-AT" baseline="0" dirty="0" smtClean="0">
                          <a:hlinkClick r:id="rId8" action="ppaction://hlinkfile"/>
                        </a:rPr>
                        <a:t> Kommunikation </a:t>
                      </a:r>
                      <a:r>
                        <a:rPr lang="de-AT" baseline="0" dirty="0" smtClean="0"/>
                        <a:t>beim BMLVS (Österreichisches Bundesheer)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dirty="0" smtClean="0"/>
                        <a:t>Ralf-Martin</a:t>
                      </a:r>
                      <a:r>
                        <a:rPr lang="de-AT" baseline="0" dirty="0" smtClean="0"/>
                        <a:t> Tatto, BMLVS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>
                          <a:hlinkClick r:id="rId9" action="ppaction://hlinkfile"/>
                        </a:rPr>
                        <a:t>Organisationsstruktur </a:t>
                      </a:r>
                      <a:r>
                        <a:rPr lang="de-AT" dirty="0" smtClean="0"/>
                        <a:t>Interne</a:t>
                      </a:r>
                      <a:r>
                        <a:rPr lang="de-AT" baseline="0" dirty="0" smtClean="0"/>
                        <a:t> </a:t>
                      </a:r>
                      <a:r>
                        <a:rPr lang="de-AT" dirty="0" smtClean="0"/>
                        <a:t>Kommunikation </a:t>
                      </a:r>
                      <a:br>
                        <a:rPr lang="de-AT" dirty="0" smtClean="0"/>
                      </a:br>
                      <a:r>
                        <a:rPr lang="de-AT" dirty="0" smtClean="0"/>
                        <a:t>(</a:t>
                      </a:r>
                      <a:r>
                        <a:rPr lang="de-AT" dirty="0" err="1" smtClean="0"/>
                        <a:t>Wr</a:t>
                      </a:r>
                      <a:r>
                        <a:rPr lang="de-AT" dirty="0" smtClean="0"/>
                        <a:t>. Stadtwerke)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de-AT" dirty="0" smtClean="0"/>
                        <a:t>Mario</a:t>
                      </a:r>
                      <a:r>
                        <a:rPr lang="de-AT" baseline="0" dirty="0" smtClean="0"/>
                        <a:t> Krendl, </a:t>
                      </a:r>
                      <a:r>
                        <a:rPr lang="de-AT" baseline="0" dirty="0" err="1" smtClean="0"/>
                        <a:t>Wr</a:t>
                      </a:r>
                      <a:r>
                        <a:rPr lang="de-AT" baseline="0" dirty="0" smtClean="0"/>
                        <a:t>. Stadtwerke </a:t>
                      </a:r>
                      <a:endParaRPr lang="de-A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hteck 3"/>
          <p:cNvSpPr/>
          <p:nvPr/>
        </p:nvSpPr>
        <p:spPr>
          <a:xfrm>
            <a:off x="395536" y="6093296"/>
            <a:ext cx="6192688" cy="523220"/>
          </a:xfrm>
          <a:prstGeom prst="rect">
            <a:avLst/>
          </a:prstGeom>
          <a:noFill/>
          <a:ln>
            <a:solidFill>
              <a:srgbClr val="4279CA"/>
            </a:solidFill>
          </a:ln>
        </p:spPr>
        <p:txBody>
          <a:bodyPr wrap="square" rtlCol="0">
            <a:spAutoFit/>
          </a:bodyPr>
          <a:lstStyle/>
          <a:p>
            <a:r>
              <a:rPr lang="de-AT" sz="1400" i="1" dirty="0" smtClean="0"/>
              <a:t>*) wenn Sie die </a:t>
            </a:r>
            <a:r>
              <a:rPr lang="de-AT" sz="1400" i="1" dirty="0" err="1" smtClean="0"/>
              <a:t>Case</a:t>
            </a:r>
            <a:r>
              <a:rPr lang="de-AT" sz="1400" i="1" dirty="0" smtClean="0"/>
              <a:t> </a:t>
            </a:r>
            <a:r>
              <a:rPr lang="de-AT" sz="1400" i="1" dirty="0" err="1" smtClean="0"/>
              <a:t>Study</a:t>
            </a:r>
            <a:r>
              <a:rPr lang="de-AT" sz="1400" i="1" dirty="0" smtClean="0"/>
              <a:t> weiterführend interessiert, wenden Sie sich bitte an die angegebene Ansprechperson = </a:t>
            </a:r>
            <a:r>
              <a:rPr lang="de-AT" sz="1400" i="1" dirty="0" err="1" smtClean="0"/>
              <a:t>PRVA-Mitglied</a:t>
            </a:r>
            <a:endParaRPr lang="de-AT" sz="1400" i="1" dirty="0"/>
          </a:p>
        </p:txBody>
      </p:sp>
    </p:spTree>
    <p:extLst>
      <p:ext uri="{BB962C8B-B14F-4D97-AF65-F5344CB8AC3E}">
        <p14:creationId xmlns:p14="http://schemas.microsoft.com/office/powerpoint/2010/main" xmlns="" val="9068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Teil IV: Ausblick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de-AT" sz="2000" dirty="0" smtClean="0"/>
              <a:t>„Der Weg entsteht im Gehen“– das gilt wohl auch für den Arbeitskreis „Interne Kommunikation / Interne PR“.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de-AT" sz="2000" dirty="0" smtClean="0"/>
              <a:t>Viele Erkenntnisse / Einsichten entstanden im direkten Austausch, in der Arbeit in den insgesamt 15 AK-Meetings, mit teils wechselnden </a:t>
            </a:r>
            <a:r>
              <a:rPr lang="de-AT" sz="2000" dirty="0" err="1" smtClean="0"/>
              <a:t>TeilnehmerInnen</a:t>
            </a:r>
            <a:r>
              <a:rPr lang="de-AT" sz="2000" dirty="0" smtClean="0"/>
              <a:t>, sodass auch immer wieder neue Impulse gesetzt wurden.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de-AT" sz="2000" dirty="0" smtClean="0"/>
              <a:t>-&gt; vielen Dank allen, die sich so aktiv eingebracht haben!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de-AT" sz="2000" dirty="0" smtClean="0"/>
              <a:t>Dieser Erkenntnisgewinn soll weiter fortgesetzt werden, auch in der Verknüpfung und im Austausch mit anderen PRVA- </a:t>
            </a:r>
            <a:r>
              <a:rPr lang="de-AT" sz="2000" dirty="0" smtClean="0"/>
              <a:t>Arbeitskreisen – </a:t>
            </a:r>
            <a:br>
              <a:rPr lang="de-AT" sz="2000" dirty="0" smtClean="0"/>
            </a:br>
            <a:r>
              <a:rPr lang="de-AT" sz="2000" dirty="0" err="1" smtClean="0"/>
              <a:t>v.a</a:t>
            </a:r>
            <a:r>
              <a:rPr lang="de-AT" sz="2000" dirty="0" smtClean="0"/>
              <a:t>. </a:t>
            </a:r>
            <a:r>
              <a:rPr lang="de-AT" sz="2000" dirty="0" smtClean="0"/>
              <a:t>im Bereich </a:t>
            </a:r>
            <a:r>
              <a:rPr lang="de-AT" sz="2000" dirty="0" err="1" smtClean="0"/>
              <a:t>social</a:t>
            </a:r>
            <a:r>
              <a:rPr lang="de-AT" sz="2000" dirty="0" smtClean="0"/>
              <a:t> media werden die </a:t>
            </a:r>
            <a:r>
              <a:rPr lang="de-AT" sz="2000" dirty="0" err="1" smtClean="0"/>
              <a:t>Kommunikatoren</a:t>
            </a:r>
            <a:r>
              <a:rPr lang="de-AT" sz="2000" dirty="0" smtClean="0"/>
              <a:t> der Zukunft verstärkt gefordert sein</a:t>
            </a:r>
            <a:r>
              <a:rPr lang="de-AT" sz="2000" dirty="0" smtClean="0"/>
              <a:t>.</a:t>
            </a:r>
            <a:r>
              <a:rPr lang="de-AT" sz="2400" dirty="0" smtClean="0"/>
              <a:t/>
            </a:r>
            <a:br>
              <a:rPr lang="de-AT" sz="2400" dirty="0" smtClean="0"/>
            </a:br>
            <a:endParaRPr lang="de-AT" sz="1800" dirty="0" smtClean="0"/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de-AT" sz="1800" i="1" dirty="0" smtClean="0"/>
              <a:t>		</a:t>
            </a:r>
            <a:r>
              <a:rPr lang="de-AT" sz="1800" i="1" dirty="0" smtClean="0"/>
              <a:t>		Brigitte </a:t>
            </a:r>
            <a:r>
              <a:rPr lang="de-AT" sz="1800" i="1" dirty="0" smtClean="0"/>
              <a:t>Gschiegl, AK-Leiterin, September 2011 </a:t>
            </a:r>
          </a:p>
        </p:txBody>
      </p:sp>
    </p:spTree>
    <p:extLst>
      <p:ext uri="{BB962C8B-B14F-4D97-AF65-F5344CB8AC3E}">
        <p14:creationId xmlns:p14="http://schemas.microsoft.com/office/powerpoint/2010/main" xmlns="" val="289386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Ein </a:t>
            </a:r>
            <a:r>
              <a:rPr lang="de-AT" dirty="0" smtClean="0"/>
              <a:t>Plädoyer </a:t>
            </a:r>
            <a:r>
              <a:rPr lang="de-AT" dirty="0"/>
              <a:t>für die Klarheit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38164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2600" i="1" dirty="0" smtClean="0"/>
              <a:t>„… was wir tun, heißt Interne PR-Arbeit!“</a:t>
            </a:r>
          </a:p>
          <a:p>
            <a:pPr marL="0" indent="0">
              <a:buNone/>
            </a:pPr>
            <a:endParaRPr lang="de-AT" sz="2600" i="1" dirty="0" smtClean="0"/>
          </a:p>
          <a:p>
            <a:pPr marL="0" indent="0">
              <a:buNone/>
            </a:pPr>
            <a:endParaRPr lang="de-AT" sz="2600" i="1" dirty="0" smtClean="0"/>
          </a:p>
          <a:p>
            <a:pPr marL="723900" indent="0">
              <a:buNone/>
            </a:pPr>
            <a:r>
              <a:rPr lang="de-AT" sz="2600" dirty="0" smtClean="0"/>
              <a:t>Es braucht unser Know-how und unsere </a:t>
            </a:r>
            <a:r>
              <a:rPr lang="de-AT" sz="2600" dirty="0" err="1" smtClean="0"/>
              <a:t>Skills</a:t>
            </a:r>
            <a:r>
              <a:rPr lang="de-AT" sz="2600" dirty="0" smtClean="0"/>
              <a:t> als </a:t>
            </a:r>
            <a:br>
              <a:rPr lang="de-AT" sz="2600" dirty="0" smtClean="0"/>
            </a:br>
            <a:r>
              <a:rPr lang="de-AT" sz="2600" dirty="0" smtClean="0"/>
              <a:t>PR-Expertinnen und Experten, um in der Internen Kommunikation erfolgreich zu sein!</a:t>
            </a:r>
            <a:endParaRPr lang="de-AT" sz="2600" dirty="0"/>
          </a:p>
        </p:txBody>
      </p:sp>
      <p:sp>
        <p:nvSpPr>
          <p:cNvPr id="6" name="Right Arrow 5"/>
          <p:cNvSpPr/>
          <p:nvPr/>
        </p:nvSpPr>
        <p:spPr>
          <a:xfrm>
            <a:off x="611560" y="2996952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3679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Inhalt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Teil</a:t>
            </a:r>
            <a:r>
              <a:rPr lang="en-GB" dirty="0" smtClean="0"/>
              <a:t> I: Das </a:t>
            </a:r>
            <a:r>
              <a:rPr lang="en-GB" dirty="0" err="1" smtClean="0"/>
              <a:t>Allgemeine</a:t>
            </a:r>
            <a:endParaRPr lang="en-GB" dirty="0" smtClean="0"/>
          </a:p>
          <a:p>
            <a:pPr lvl="1"/>
            <a:r>
              <a:rPr lang="en-GB" dirty="0" smtClean="0"/>
              <a:t>Was </a:t>
            </a:r>
            <a:r>
              <a:rPr lang="en-GB" dirty="0" err="1" smtClean="0"/>
              <a:t>ist</a:t>
            </a:r>
            <a:r>
              <a:rPr lang="en-GB" dirty="0" smtClean="0"/>
              <a:t> Interne </a:t>
            </a:r>
            <a:r>
              <a:rPr lang="en-GB" dirty="0" err="1" smtClean="0"/>
              <a:t>Kommunikation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/>
              <a:t>Was </a:t>
            </a:r>
            <a:r>
              <a:rPr lang="en-GB" dirty="0" err="1" smtClean="0"/>
              <a:t>ist</a:t>
            </a:r>
            <a:r>
              <a:rPr lang="en-GB" dirty="0" smtClean="0"/>
              <a:t> Interne PR?</a:t>
            </a:r>
          </a:p>
          <a:p>
            <a:pPr lvl="1"/>
            <a:r>
              <a:rPr lang="en-GB" dirty="0" err="1" smtClean="0"/>
              <a:t>Aufgaben</a:t>
            </a:r>
            <a:r>
              <a:rPr lang="en-GB" dirty="0" smtClean="0"/>
              <a:t> </a:t>
            </a:r>
            <a:r>
              <a:rPr lang="en-GB" dirty="0" err="1" smtClean="0"/>
              <a:t>der</a:t>
            </a:r>
            <a:r>
              <a:rPr lang="en-GB" dirty="0" smtClean="0"/>
              <a:t> </a:t>
            </a:r>
            <a:r>
              <a:rPr lang="en-GB" dirty="0" err="1" smtClean="0"/>
              <a:t>Internen</a:t>
            </a:r>
            <a:r>
              <a:rPr lang="en-GB" dirty="0" smtClean="0"/>
              <a:t> PR</a:t>
            </a:r>
          </a:p>
          <a:p>
            <a:pPr lvl="1"/>
            <a:r>
              <a:rPr lang="en-GB" dirty="0" err="1" smtClean="0"/>
              <a:t>Zur</a:t>
            </a:r>
            <a:r>
              <a:rPr lang="en-GB" dirty="0" smtClean="0"/>
              <a:t> </a:t>
            </a:r>
            <a:r>
              <a:rPr lang="en-GB" dirty="0" err="1" smtClean="0"/>
              <a:t>Struktur</a:t>
            </a:r>
            <a:r>
              <a:rPr lang="en-GB" dirty="0" smtClean="0"/>
              <a:t> </a:t>
            </a:r>
            <a:r>
              <a:rPr lang="en-GB" dirty="0" err="1" smtClean="0"/>
              <a:t>der</a:t>
            </a:r>
            <a:r>
              <a:rPr lang="en-GB" dirty="0" smtClean="0"/>
              <a:t> </a:t>
            </a:r>
            <a:r>
              <a:rPr lang="en-GB" dirty="0" err="1" smtClean="0"/>
              <a:t>Internen</a:t>
            </a:r>
            <a:r>
              <a:rPr lang="en-GB" dirty="0" smtClean="0"/>
              <a:t> PR</a:t>
            </a:r>
          </a:p>
          <a:p>
            <a:r>
              <a:rPr lang="en-GB" dirty="0" err="1" smtClean="0"/>
              <a:t>Teil</a:t>
            </a:r>
            <a:r>
              <a:rPr lang="en-GB" dirty="0" smtClean="0"/>
              <a:t> II: </a:t>
            </a:r>
            <a:r>
              <a:rPr lang="en-GB" dirty="0" err="1" smtClean="0"/>
              <a:t>Praktisches</a:t>
            </a:r>
            <a:r>
              <a:rPr lang="en-GB" dirty="0" smtClean="0"/>
              <a:t> &amp; </a:t>
            </a:r>
            <a:r>
              <a:rPr lang="en-GB" dirty="0" err="1" smtClean="0"/>
              <a:t>Angewandtes</a:t>
            </a:r>
            <a:endParaRPr lang="en-GB" dirty="0" smtClean="0"/>
          </a:p>
          <a:p>
            <a:pPr lvl="1"/>
            <a:r>
              <a:rPr lang="de-AT" dirty="0" smtClean="0"/>
              <a:t>Mitarbeiterzeitung</a:t>
            </a:r>
          </a:p>
          <a:p>
            <a:pPr lvl="1"/>
            <a:r>
              <a:rPr lang="de-AT" dirty="0" smtClean="0"/>
              <a:t>Intranet</a:t>
            </a:r>
            <a:endParaRPr lang="en-GB" dirty="0" smtClean="0"/>
          </a:p>
          <a:p>
            <a:r>
              <a:rPr lang="en-GB" dirty="0" err="1" smtClean="0"/>
              <a:t>Teil</a:t>
            </a:r>
            <a:r>
              <a:rPr lang="en-GB" dirty="0" smtClean="0"/>
              <a:t> III: Case Studies</a:t>
            </a:r>
          </a:p>
          <a:p>
            <a:r>
              <a:rPr lang="en-GB" dirty="0" err="1" smtClean="0"/>
              <a:t>Teil</a:t>
            </a:r>
            <a:r>
              <a:rPr lang="en-GB" dirty="0" smtClean="0"/>
              <a:t> IV: </a:t>
            </a:r>
            <a:r>
              <a:rPr lang="en-GB" dirty="0" err="1" smtClean="0"/>
              <a:t>Ausblick</a:t>
            </a:r>
            <a:endParaRPr lang="en-GB" dirty="0" smtClean="0"/>
          </a:p>
          <a:p>
            <a:pPr lvl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Teil I: Das </a:t>
            </a:r>
            <a:r>
              <a:rPr lang="en-GB" smtClean="0"/>
              <a:t>Allgemeine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Was </a:t>
            </a:r>
            <a:r>
              <a:rPr lang="en-GB" dirty="0" err="1"/>
              <a:t>ist</a:t>
            </a:r>
            <a:r>
              <a:rPr lang="en-GB" dirty="0"/>
              <a:t> Interne </a:t>
            </a:r>
            <a:r>
              <a:rPr lang="en-GB" dirty="0" err="1"/>
              <a:t>Kommunikation</a:t>
            </a:r>
            <a:r>
              <a:rPr lang="en-GB" dirty="0"/>
              <a:t>?</a:t>
            </a:r>
          </a:p>
          <a:p>
            <a:r>
              <a:rPr lang="en-GB" dirty="0"/>
              <a:t>Was </a:t>
            </a:r>
            <a:r>
              <a:rPr lang="en-GB" dirty="0" err="1"/>
              <a:t>ist</a:t>
            </a:r>
            <a:r>
              <a:rPr lang="en-GB" dirty="0"/>
              <a:t> Interne PR?</a:t>
            </a:r>
          </a:p>
          <a:p>
            <a:r>
              <a:rPr lang="en-GB" dirty="0" err="1"/>
              <a:t>Aufgaben</a:t>
            </a:r>
            <a:r>
              <a:rPr lang="en-GB" dirty="0"/>
              <a:t> </a:t>
            </a:r>
            <a:r>
              <a:rPr lang="en-GB" dirty="0" err="1"/>
              <a:t>der</a:t>
            </a:r>
            <a:r>
              <a:rPr lang="en-GB" dirty="0"/>
              <a:t> </a:t>
            </a:r>
            <a:r>
              <a:rPr lang="en-GB" dirty="0" err="1"/>
              <a:t>Internen</a:t>
            </a:r>
            <a:r>
              <a:rPr lang="en-GB" dirty="0"/>
              <a:t> PR</a:t>
            </a:r>
          </a:p>
          <a:p>
            <a:r>
              <a:rPr lang="en-GB" dirty="0" err="1"/>
              <a:t>Zur</a:t>
            </a:r>
            <a:r>
              <a:rPr lang="en-GB" dirty="0"/>
              <a:t> </a:t>
            </a:r>
            <a:r>
              <a:rPr lang="en-GB" dirty="0" err="1"/>
              <a:t>Struktur</a:t>
            </a:r>
            <a:r>
              <a:rPr lang="en-GB" dirty="0"/>
              <a:t> </a:t>
            </a:r>
            <a:r>
              <a:rPr lang="en-GB" dirty="0" err="1"/>
              <a:t>der</a:t>
            </a:r>
            <a:r>
              <a:rPr lang="en-GB" dirty="0"/>
              <a:t> </a:t>
            </a:r>
            <a:r>
              <a:rPr lang="en-GB" dirty="0" err="1"/>
              <a:t>Internen</a:t>
            </a:r>
            <a:r>
              <a:rPr lang="en-GB" dirty="0"/>
              <a:t> </a:t>
            </a:r>
            <a:r>
              <a:rPr lang="en-GB" dirty="0" smtClean="0"/>
              <a:t>PR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xmlns="" val="332623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Was ist Interne Kommunikation?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223224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de-AT" dirty="0" smtClean="0"/>
              <a:t>Interne Kommunikation ist die Summe aller Prozesse formeller, informeller und instrumenteller Kommunikation innerhalb einer Organisation </a:t>
            </a:r>
            <a:r>
              <a:rPr lang="de-AT" sz="1800" dirty="0" smtClean="0"/>
              <a:t>(… die der Erhaltung des Organisationsbetriebs dienen, diesen begleiten oder … durch besondere kommunikative Maßnahmen einen als notwendig erachteten intervenierenden Einfluss auf diese Prozesse nehmen wollen.) </a:t>
            </a:r>
            <a:br>
              <a:rPr lang="de-AT" sz="1800" dirty="0" smtClean="0"/>
            </a:br>
            <a:endParaRPr lang="de-AT" sz="1800" i="1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de-AT" sz="1600" i="1" dirty="0"/>
              <a:t>Siehe: </a:t>
            </a:r>
            <a:r>
              <a:rPr lang="de-AT" sz="1600" i="1" dirty="0" smtClean="0"/>
              <a:t>Fachaufsatz Peter </a:t>
            </a:r>
            <a:r>
              <a:rPr lang="de-AT" sz="1600" i="1" dirty="0" err="1"/>
              <a:t>Szyska</a:t>
            </a:r>
            <a:r>
              <a:rPr lang="de-AT" sz="1600" i="1" dirty="0"/>
              <a:t> </a:t>
            </a:r>
            <a:r>
              <a:rPr lang="de-AT" sz="1600" i="1" dirty="0" smtClean="0"/>
              <a:t>‚ </a:t>
            </a:r>
            <a:r>
              <a:rPr lang="de-AT" sz="1600" i="1" dirty="0" smtClean="0">
                <a:hlinkClick r:id="rId2" action="ppaction://hlinkfile"/>
              </a:rPr>
              <a:t>Interne </a:t>
            </a:r>
            <a:r>
              <a:rPr lang="de-AT" sz="1600" i="1" dirty="0">
                <a:hlinkClick r:id="rId2" action="ppaction://hlinkfile"/>
              </a:rPr>
              <a:t>PR-Arbeit als Instrument der internen Kommunikation</a:t>
            </a:r>
            <a:r>
              <a:rPr lang="de-AT" sz="1600" i="1" dirty="0" smtClean="0"/>
              <a:t>‘</a:t>
            </a:r>
            <a:br>
              <a:rPr lang="de-AT" sz="1600" i="1" dirty="0" smtClean="0"/>
            </a:br>
            <a:r>
              <a:rPr lang="de-AT" sz="1600" i="1" dirty="0" smtClean="0"/>
              <a:t>	Prof. </a:t>
            </a:r>
            <a:r>
              <a:rPr lang="de-AT" sz="1600" i="1" dirty="0" err="1" smtClean="0"/>
              <a:t>Szyska</a:t>
            </a:r>
            <a:r>
              <a:rPr lang="de-AT" sz="1600" i="1" dirty="0" smtClean="0"/>
              <a:t> war Mitglied im Arbeitskreis Interne Kommunikation</a:t>
            </a:r>
            <a:endParaRPr lang="de-AT" sz="1600" i="1" dirty="0"/>
          </a:p>
          <a:p>
            <a:pPr>
              <a:lnSpc>
                <a:spcPct val="110000"/>
              </a:lnSpc>
            </a:pPr>
            <a:endParaRPr lang="de-AT" sz="1800" i="1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839929" y="3923764"/>
            <a:ext cx="7332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/>
              <a:t>Die Interne PR ist einer der Bausteine der Internen Kommunikation</a:t>
            </a:r>
            <a:endParaRPr lang="de-AT" b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899592" y="4382715"/>
            <a:ext cx="6552728" cy="2070621"/>
            <a:chOff x="899592" y="4221086"/>
            <a:chExt cx="6552728" cy="2070621"/>
          </a:xfrm>
        </p:grpSpPr>
        <p:sp>
          <p:nvSpPr>
            <p:cNvPr id="4" name="Textfeld 3"/>
            <p:cNvSpPr txBox="1"/>
            <p:nvPr/>
          </p:nvSpPr>
          <p:spPr>
            <a:xfrm>
              <a:off x="1763688" y="4221086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Linien-kommunikation</a:t>
              </a:r>
              <a:endParaRPr lang="de-AT" sz="1200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1282874" y="5301208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Prozess-kommunikation</a:t>
              </a:r>
              <a:endParaRPr lang="de-AT" sz="1200"/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3779912" y="5830042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Mitarbeiter-gespräche</a:t>
              </a:r>
              <a:endParaRPr lang="de-AT" sz="1200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355976" y="4762202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Corporate Feedback</a:t>
              </a:r>
              <a:endParaRPr lang="de-AT" sz="1200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899592" y="5828605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Dienst-anweisungen</a:t>
              </a:r>
              <a:endParaRPr lang="de-AT" sz="1200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4180706" y="5301208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Interne PR</a:t>
              </a:r>
            </a:p>
            <a:p>
              <a:pPr algn="ctr"/>
              <a:endParaRPr lang="de-AT" sz="120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4644008" y="4221086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dirty="0" smtClean="0"/>
                <a:t>Informelle Komm. innerhalb der MA</a:t>
              </a:r>
              <a:endParaRPr lang="de-AT" sz="1200" dirty="0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843808" y="4762202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Wissens-vermittlung</a:t>
              </a:r>
              <a:endParaRPr lang="de-AT" sz="1200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2705894" y="5301208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Arbeitsmeetings (div. Zwecke)</a:t>
              </a:r>
              <a:endParaRPr lang="de-AT" sz="120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2339752" y="5830042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Vorschlags-</a:t>
              </a:r>
            </a:p>
            <a:p>
              <a:pPr algn="ctr"/>
              <a:r>
                <a:rPr lang="de-AT" sz="1200" smtClean="0"/>
                <a:t>wesen</a:t>
              </a:r>
              <a:endParaRPr lang="de-AT" sz="120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1437928" y="4762202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usw</a:t>
              </a:r>
            </a:p>
            <a:p>
              <a:pPr algn="ctr"/>
              <a:endParaRPr lang="de-AT" sz="1200"/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5220072" y="5830042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usw</a:t>
              </a:r>
            </a:p>
            <a:p>
              <a:pPr algn="ctr"/>
              <a:endParaRPr lang="de-AT" sz="1200"/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5616116" y="5301208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usw</a:t>
              </a:r>
            </a:p>
            <a:p>
              <a:pPr algn="ctr"/>
              <a:endParaRPr lang="de-AT" sz="1200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5796136" y="4762202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usw</a:t>
              </a:r>
            </a:p>
            <a:p>
              <a:pPr algn="ctr"/>
              <a:endParaRPr lang="de-AT" sz="120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6084168" y="4221086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usw</a:t>
              </a:r>
            </a:p>
            <a:p>
              <a:pPr algn="ctr"/>
              <a:endParaRPr lang="de-AT" sz="1200"/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3203848" y="4221086"/>
              <a:ext cx="1368152" cy="461665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  <a:ln w="19050">
              <a:solidFill>
                <a:srgbClr val="CC3300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/>
                <a:t>usw</a:t>
              </a:r>
            </a:p>
            <a:p>
              <a:pPr algn="ctr"/>
              <a:endParaRPr lang="de-AT" sz="1200"/>
            </a:p>
          </p:txBody>
        </p:sp>
        <p:sp>
          <p:nvSpPr>
            <p:cNvPr id="33" name="Ellipse 32"/>
            <p:cNvSpPr/>
            <p:nvPr/>
          </p:nvSpPr>
          <p:spPr>
            <a:xfrm>
              <a:off x="4180706" y="5301208"/>
              <a:ext cx="1368152" cy="4320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xmlns="" val="2179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Was ist Interne PR?</a:t>
            </a:r>
            <a:endParaRPr lang="de-AT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615601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Im Detail nachzulesen im </a:t>
            </a:r>
            <a:r>
              <a:rPr lang="de-AT" dirty="0" smtClean="0">
                <a:hlinkClick r:id="rId2" action="ppaction://hlinkfile"/>
              </a:rPr>
              <a:t>Protokoll AK 20091124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>
            <a:off x="1403648" y="6237312"/>
            <a:ext cx="357373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266" t="6126" r="1360" b="3063"/>
          <a:stretch>
            <a:fillRect/>
          </a:stretch>
        </p:blipFill>
        <p:spPr bwMode="auto">
          <a:xfrm>
            <a:off x="369572" y="1228777"/>
            <a:ext cx="7023440" cy="469830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3679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Aufgabenbereiche </a:t>
            </a:r>
            <a:r>
              <a:rPr lang="de-AT"/>
              <a:t>der Internen PR-Arbeit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39552" y="1380832"/>
            <a:ext cx="2592288" cy="3416320"/>
          </a:xfrm>
          <a:prstGeom prst="rect">
            <a:avLst/>
          </a:prstGeom>
          <a:noFill/>
          <a:ln>
            <a:solidFill>
              <a:srgbClr val="4279CA"/>
            </a:solidFill>
          </a:ln>
        </p:spPr>
        <p:txBody>
          <a:bodyPr wrap="square" rtlCol="0">
            <a:spAutoFit/>
          </a:bodyPr>
          <a:lstStyle/>
          <a:p>
            <a:r>
              <a:rPr lang="de-AT" b="1" dirty="0" smtClean="0"/>
              <a:t>Inhalte vermitteln:</a:t>
            </a:r>
          </a:p>
          <a:p>
            <a:endParaRPr lang="de-AT" dirty="0" smtClean="0"/>
          </a:p>
          <a:p>
            <a:endParaRPr lang="de-AT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AT" dirty="0" smtClean="0"/>
              <a:t>Wissen um Strategie, Positionierung, Zukunft, …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AT" dirty="0" smtClean="0"/>
              <a:t>Verständnis für Positionen und  Entscheidungen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AT" dirty="0" smtClean="0"/>
              <a:t>Support von </a:t>
            </a:r>
            <a:r>
              <a:rPr lang="de-AT" dirty="0" err="1" smtClean="0"/>
              <a:t>Commit-ment</a:t>
            </a:r>
            <a:r>
              <a:rPr lang="de-AT" dirty="0" smtClean="0"/>
              <a:t>, Motivation, Botschaften, …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3347864" y="1380832"/>
            <a:ext cx="2592288" cy="3416320"/>
          </a:xfrm>
          <a:prstGeom prst="rect">
            <a:avLst/>
          </a:prstGeom>
          <a:noFill/>
          <a:ln>
            <a:solidFill>
              <a:srgbClr val="4279CA"/>
            </a:solidFill>
          </a:ln>
        </p:spPr>
        <p:txBody>
          <a:bodyPr wrap="square" rtlCol="0">
            <a:spAutoFit/>
          </a:bodyPr>
          <a:lstStyle/>
          <a:p>
            <a:r>
              <a:rPr lang="de-AT" b="1" dirty="0" smtClean="0"/>
              <a:t>Prozesse definieren und </a:t>
            </a:r>
            <a:r>
              <a:rPr lang="de-AT" b="1" dirty="0" err="1" smtClean="0"/>
              <a:t>controllen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AT" dirty="0" smtClean="0"/>
              <a:t>Abgrenzungen &amp; Definitionen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AT" dirty="0" smtClean="0"/>
              <a:t>Art der Prozesse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AT" dirty="0" smtClean="0"/>
              <a:t>Ziele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AT" dirty="0" smtClean="0"/>
              <a:t>Ablauf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AT" dirty="0" smtClean="0"/>
              <a:t>Regeln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AT" dirty="0" smtClean="0"/>
              <a:t>Verantwortlichkeit</a:t>
            </a:r>
            <a:endParaRPr lang="de-AT" dirty="0"/>
          </a:p>
          <a:p>
            <a:pPr marL="285750" indent="-285750"/>
            <a:r>
              <a:rPr lang="de-AT" dirty="0" smtClean="0"/>
              <a:t/>
            </a:r>
            <a:br>
              <a:rPr lang="de-AT" dirty="0" smtClean="0"/>
            </a:br>
            <a:endParaRPr lang="de-AT" dirty="0"/>
          </a:p>
        </p:txBody>
      </p:sp>
      <p:sp>
        <p:nvSpPr>
          <p:cNvPr id="5" name="Textfeld 4"/>
          <p:cNvSpPr txBox="1"/>
          <p:nvPr/>
        </p:nvSpPr>
        <p:spPr>
          <a:xfrm>
            <a:off x="6156176" y="1380832"/>
            <a:ext cx="2592288" cy="3416320"/>
          </a:xfrm>
          <a:prstGeom prst="rect">
            <a:avLst/>
          </a:prstGeom>
          <a:noFill/>
          <a:ln>
            <a:solidFill>
              <a:srgbClr val="4279CA"/>
            </a:solidFill>
          </a:ln>
        </p:spPr>
        <p:txBody>
          <a:bodyPr wrap="square" rtlCol="0">
            <a:spAutoFit/>
          </a:bodyPr>
          <a:lstStyle/>
          <a:p>
            <a:r>
              <a:rPr lang="de-AT" b="1" dirty="0" smtClean="0"/>
              <a:t>Medien und Instrumente definieren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AT" dirty="0" smtClean="0"/>
              <a:t>Für welche Prozesse?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AT" dirty="0" smtClean="0"/>
              <a:t>Welche Medien?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AT" dirty="0" smtClean="0"/>
              <a:t>Welche Instrumente?</a:t>
            </a:r>
          </a:p>
          <a:p>
            <a:pPr marL="285750" indent="-285750"/>
            <a:r>
              <a:rPr lang="de-AT" dirty="0" smtClean="0"/>
              <a:t>	„Top 3“</a:t>
            </a:r>
          </a:p>
          <a:p>
            <a:pPr marL="625475" lvl="2" indent="-285750">
              <a:buFont typeface="Symbol" pitchFamily="18" charset="2"/>
              <a:buChar char="-"/>
            </a:pPr>
            <a:r>
              <a:rPr lang="de-AT" dirty="0" smtClean="0"/>
              <a:t>MA-Zeitung</a:t>
            </a:r>
          </a:p>
          <a:p>
            <a:pPr marL="625475" lvl="2" indent="-285750">
              <a:buFont typeface="Symbol" pitchFamily="18" charset="2"/>
              <a:buChar char="-"/>
            </a:pPr>
            <a:r>
              <a:rPr lang="de-AT" dirty="0" smtClean="0"/>
              <a:t>Intranet</a:t>
            </a:r>
          </a:p>
          <a:p>
            <a:pPr marL="625475" lvl="2" indent="-285750">
              <a:buFont typeface="Symbol" pitchFamily="18" charset="2"/>
              <a:buChar char="-"/>
            </a:pPr>
            <a:r>
              <a:rPr lang="de-AT" dirty="0" smtClean="0"/>
              <a:t>Events</a:t>
            </a:r>
          </a:p>
          <a:p>
            <a:pPr marL="285750" indent="-285750"/>
            <a:endParaRPr lang="de-AT" dirty="0" smtClean="0"/>
          </a:p>
          <a:p>
            <a:pPr marL="285750" indent="-285750"/>
            <a:endParaRPr lang="de-AT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8864" y="4941168"/>
            <a:ext cx="8229600" cy="129614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AT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de-A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Siehe dazu auch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de-A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 action="ppaction://hlinkfile"/>
              </a:rPr>
              <a:t>Protokoll AK 24.11.2009</a:t>
            </a:r>
            <a:r>
              <a:rPr kumimoji="0" lang="de-A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/ Handlungsfelder der Internen PR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de-AT" dirty="0" smtClean="0">
                <a:hlinkClick r:id="rId3" action="ppaction://hlinkfile"/>
              </a:rPr>
              <a:t>Protokoll AK 04.05.2010 </a:t>
            </a:r>
            <a:r>
              <a:rPr lang="de-AT" dirty="0" smtClean="0"/>
              <a:t>/ „Interne PR macht dann Sinn, wenn …“</a:t>
            </a:r>
            <a:br>
              <a:rPr lang="de-AT" dirty="0" smtClean="0"/>
            </a:br>
            <a:r>
              <a:rPr lang="de-AT" dirty="0" smtClean="0"/>
              <a:t>„Grundrauschen“ als Basis + konkrete Anlässe / Aufgaben</a:t>
            </a:r>
            <a:endParaRPr kumimoji="0" lang="de-AT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de-AT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A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467544" y="5059784"/>
            <a:ext cx="357373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8928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Regelkreis der Internen PR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4561" r="25780" b="4432"/>
          <a:stretch>
            <a:fillRect/>
          </a:stretch>
        </p:blipFill>
        <p:spPr bwMode="auto">
          <a:xfrm>
            <a:off x="827584" y="1196752"/>
            <a:ext cx="5883054" cy="466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6444208" y="5085184"/>
            <a:ext cx="360040" cy="864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467544" y="6033988"/>
            <a:ext cx="357373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58900" y="5949280"/>
            <a:ext cx="5124480" cy="6864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  <a:spcAft>
                <a:spcPts val="200"/>
              </a:spcAft>
            </a:pPr>
            <a:r>
              <a:rPr lang="de-AT" b="1" i="1" dirty="0" smtClean="0"/>
              <a:t>Nicht jeder Impuls wird zu einem Auftrag!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>Details zum Regelkreis siehe </a:t>
            </a:r>
            <a:r>
              <a:rPr lang="de-AT" dirty="0" smtClean="0">
                <a:hlinkClick r:id="rId3" action="ppaction://hlinkfile"/>
              </a:rPr>
              <a:t>Protokoll AK 27.01.2010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Zur Struktur der Internen PR-Arbeit</a:t>
            </a: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395536" y="1340769"/>
            <a:ext cx="8507288" cy="374441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de-DE" sz="2400" dirty="0" smtClean="0"/>
              <a:t>Die Organisationsform ist abhängig von der Unternehmensgröße</a:t>
            </a:r>
          </a:p>
          <a:p>
            <a:pPr marL="342900" marR="0" lvl="0" indent="-342900" algn="l" defTabSz="914400" rtl="0" eaLnBrk="1" fontAlgn="auto" latinLnBrk="0" hangingPunct="1">
              <a:spcBef>
                <a:spcPts val="600"/>
              </a:spcBef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Verankerung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innerhalb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der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Gesamtorganisation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z.B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de-AT" sz="2000" dirty="0" smtClean="0"/>
              <a:t>eigene Unit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de-AT" sz="2000" dirty="0" smtClean="0"/>
              <a:t>Teil von PR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de-AT" sz="2000" dirty="0" smtClean="0"/>
              <a:t>Teil von Marketing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de-AT" sz="2000" dirty="0" smtClean="0"/>
              <a:t>Teil von HR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de-AT" sz="2000" dirty="0" smtClean="0"/>
              <a:t>Stabstelle zur Geschäftsführung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de-DE" sz="2400" dirty="0" smtClean="0"/>
              <a:t>Kommunikation muss immer über einen direkten Zugang zur Geschäftsführung (zur letzten Instanz) verfügen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90872" y="5085184"/>
            <a:ext cx="8229600" cy="20162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AT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de-A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Siehe dazu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de-A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 action="ppaction://hlinkfile"/>
              </a:rPr>
              <a:t>Organisationsformen</a:t>
            </a:r>
            <a:r>
              <a:rPr kumimoji="0" lang="de-AT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(AK 14.04.2011)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de-AT" sz="2000" dirty="0" smtClean="0">
                <a:hlinkClick r:id="rId3" action="ppaction://hlinkfile"/>
              </a:rPr>
              <a:t>Stellenbeschreibung</a:t>
            </a:r>
            <a:r>
              <a:rPr lang="de-AT" sz="2000" dirty="0" smtClean="0"/>
              <a:t> 	(AK 16.06.2010)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de-AT" sz="2000" dirty="0" err="1" smtClean="0"/>
              <a:t>Case</a:t>
            </a:r>
            <a:r>
              <a:rPr lang="de-AT" sz="2000" dirty="0" smtClean="0"/>
              <a:t> </a:t>
            </a:r>
            <a:r>
              <a:rPr lang="de-AT" sz="2000" dirty="0" err="1" smtClean="0"/>
              <a:t>Study</a:t>
            </a:r>
            <a:r>
              <a:rPr lang="de-AT" sz="2000" dirty="0" smtClean="0"/>
              <a:t> Organisation </a:t>
            </a:r>
            <a:r>
              <a:rPr lang="de-AT" sz="2000" dirty="0" smtClean="0">
                <a:hlinkClick r:id="rId4" action="ppaction://hlinkfile"/>
              </a:rPr>
              <a:t>Wiener Stadtwerke</a:t>
            </a:r>
            <a:endParaRPr kumimoji="0" lang="de-AT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526852" y="5216500"/>
            <a:ext cx="357373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911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K-Interne_Kom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AK-Interne_Komm</Template>
  <TotalTime>539</TotalTime>
  <Words>624</Words>
  <Application>Microsoft Office PowerPoint</Application>
  <PresentationFormat>On-screen Show (4:3)</PresentationFormat>
  <Paragraphs>152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AK-Interne_Komm</vt:lpstr>
      <vt:lpstr>Impulse, Ideen &amp; Erfolgsfaktoren für die “Interne PR”</vt:lpstr>
      <vt:lpstr>Ein Plädoyer für die Klarheit</vt:lpstr>
      <vt:lpstr>Inhalt</vt:lpstr>
      <vt:lpstr>Teil I: Das Allgemeine</vt:lpstr>
      <vt:lpstr>Was ist Interne Kommunikation?</vt:lpstr>
      <vt:lpstr>Was ist Interne PR?</vt:lpstr>
      <vt:lpstr>Aufgabenbereiche der Internen PR-Arbeit</vt:lpstr>
      <vt:lpstr>Regelkreis der Internen PR</vt:lpstr>
      <vt:lpstr>Zur Struktur der Internen PR-Arbeit</vt:lpstr>
      <vt:lpstr>Teil II: Praktisches &amp; Angewandtes</vt:lpstr>
      <vt:lpstr>Teil II: Mitarbeiterzeitung</vt:lpstr>
      <vt:lpstr>Teil II: Intranet</vt:lpstr>
      <vt:lpstr>Teil II: Praktisches &amp; Angewandtes</vt:lpstr>
      <vt:lpstr>Teil III: Case Studies</vt:lpstr>
      <vt:lpstr>Teil IV: Ausblick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PRVA</dc:title>
  <dc:subject>Arbeitskreis Interne Kommunikation</dc:subject>
  <dc:creator>Brigitte Gschiegl</dc:creator>
  <cp:lastModifiedBy>bgschieg</cp:lastModifiedBy>
  <cp:revision>38</cp:revision>
  <dcterms:created xsi:type="dcterms:W3CDTF">2011-07-07T15:06:41Z</dcterms:created>
  <dcterms:modified xsi:type="dcterms:W3CDTF">2011-10-05T16:54:08Z</dcterms:modified>
</cp:coreProperties>
</file>